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64"/>
  </p:notesMasterIdLst>
  <p:handoutMasterIdLst>
    <p:handoutMasterId r:id="rId6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4" r:id="rId60"/>
    <p:sldId id="315" r:id="rId61"/>
    <p:sldId id="316" r:id="rId62"/>
    <p:sldId id="317" r:id="rId6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>
      <p:cViewPr varScale="1">
        <p:scale>
          <a:sx n="122" d="100"/>
          <a:sy n="122" d="100"/>
        </p:scale>
        <p:origin x="824" y="200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14,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4"/>
            <a:ext cx="3636253" cy="262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Schweizerische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 Akademie der </a:t>
            </a:r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Geistes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- und </a:t>
            </a:r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Sozialwissenschaften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 (SAGW)</a:t>
            </a:r>
          </a:p>
          <a:p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3636253" cy="207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Schweizerische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 Akademie der </a:t>
            </a:r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Geistes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- und </a:t>
            </a:r>
            <a:r>
              <a:rPr lang="en-US" sz="800" dirty="0" err="1">
                <a:solidFill>
                  <a:srgbClr val="7C878E"/>
                </a:solidFill>
                <a:latin typeface="Helvetica Neue"/>
                <a:cs typeface="Helvetica Neue"/>
              </a:rPr>
              <a:t>Sozialwissenschaften</a:t>
            </a: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 (SAGW)</a:t>
            </a:r>
          </a:p>
          <a:p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dirty="0" err="1"/>
              <a:t>Denkmäler</a:t>
            </a:r>
            <a:r>
              <a:rPr dirty="0"/>
              <a:t>: </a:t>
            </a:r>
            <a:r>
              <a:rPr dirty="0" err="1"/>
              <a:t>Wahrnehmung</a:t>
            </a:r>
            <a:r>
              <a:rPr dirty="0"/>
              <a:t>, </a:t>
            </a:r>
            <a:r>
              <a:rPr dirty="0" err="1"/>
              <a:t>Bedeutung</a:t>
            </a:r>
            <a:r>
              <a:rPr dirty="0"/>
              <a:t>, </a:t>
            </a:r>
            <a:r>
              <a:rPr dirty="0" err="1"/>
              <a:t>Debatte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/>
              <a:t>Präsentation automatisch generiert am</a:t>
            </a:r>
          </a:p>
          <a:p>
            <a:r>
              <a:rPr dirty="0"/>
              <a:t>Sonntag, 14. November 2021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C2A23-9443-DE40-8C7F-337B0A779824}"/>
              </a:ext>
            </a:extLst>
          </p:cNvPr>
          <p:cNvSpPr txBox="1">
            <a:spLocks/>
          </p:cNvSpPr>
          <p:nvPr/>
        </p:nvSpPr>
        <p:spPr>
          <a:xfrm>
            <a:off x="256494" y="386732"/>
            <a:ext cx="7886700" cy="9937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200" b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de-DE" sz="1400" dirty="0"/>
              <a:t>Schweizerische Akademie der Geistes- und Sozialwissenschaften (SAGW)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F5: Ich begegne Denkmälern in meinem Alltag.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36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F6: Ich weiss, wofür die Denkmäler stehen, denen ich im Alltag begegne.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48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F6: Ich weiss, wofür die Denkmäler stehen, denen ich im Alltag begegne.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48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F7: Ich kenne Denkmäler aus den Medien.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49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F7: Ich kenne Denkmäler aus den Medien.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49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F8: Denkmäler nehmen in der heutigen Zeit eine gesellschaftlich wichtige Funktion ein.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51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F8: Denkmäler nehmen in der heutigen Zeit eine gesellschaftlich wichtige Funktion ein.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51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F9: So viele Denkmäler in der Schweiz kann ich spontan nennen: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53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F9: So viele Denkmäler in der Schweiz kann ich spontan nennen: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53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F10: Denkmäler haben heutzutage für die meisten Menschen keine Bedeutung.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54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11402" y="3639393"/>
            <a:ext cx="5453673" cy="350837"/>
          </a:xfrm>
        </p:spPr>
        <p:txBody>
          <a:bodyPr/>
          <a:lstStyle/>
          <a:p>
            <a:r>
              <a:rPr lang="de-CH" dirty="0"/>
              <a:t>Umfrage erstellt am</a:t>
            </a:r>
            <a:r>
              <a:rPr dirty="0"/>
              <a:t>: </a:t>
            </a:r>
            <a:r>
              <a:rPr dirty="0" err="1"/>
              <a:t>Mittwoch</a:t>
            </a:r>
            <a:r>
              <a:rPr dirty="0"/>
              <a:t>, 1</a:t>
            </a:r>
            <a:r>
              <a:rPr lang="de-CH" dirty="0"/>
              <a:t>5</a:t>
            </a:r>
            <a:r>
              <a:rPr dirty="0"/>
              <a:t>. April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319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Beantwortungen Insgesamt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Abgeschlossene Beantwortungen: 319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F10: Denkmäler haben heutzutage für die meisten Menschen keine Bedeutung.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54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F11: Denkmäler sollten nach einer gewissen Zeit neu beurteilt werden.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55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F11: Denkmäler sollten nach einer gewissen Zeit neu beurteilt werden.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55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F12: Denkmäler dienen mir als Treffpunkt.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74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F12: Denkmäler dienen mir als Treffpunkt.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74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F13: Ich finde, Denkmäler sollten...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62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892" y="1049658"/>
            <a:ext cx="2222215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F13: Ich finde, Denkmäler sollten...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62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90" y="1049658"/>
            <a:ext cx="5478019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F14: Auf Reisen habe ich schon Denkmäler besucht.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66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F14: Auf Reisen habe ich schon Denkmäler besucht.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66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F15: Ich habe auf Reisen Fotos von Denkmälern gemacht und geteilt (E-Mail, Handynachricht, soziale Medien etc.).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68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F1: Ich stimme zu, dass meine anonymisierten Daten zum Zweck dieser Umfrage bearbeitet werden.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319    Übersprungen: 0</a:t>
            </a:r>
          </a:p>
        </p:txBody>
      </p:sp>
      <p:pic>
        <p:nvPicPr>
          <p:cNvPr id="4" name="Picture 3" descr="chart6410395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9664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F15: Ich habe auf Reisen Fotos von Denkmälern gemacht und geteilt (E-Mail, Handynachricht, soziale Medien etc.).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68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F16: Es kommt vor, dass ich mich an Denkmälern störe.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70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F16: Es kommt vor, dass ich mich an Denkmälern störe.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70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F17: Es kommt vor, dass ich mich an Denkmälern erfreue.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chart6409773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F17: Es kommt vor, dass ich mich an Denkmälern erfreue.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272    Übersprungen: 47</a:t>
            </a:r>
          </a:p>
        </p:txBody>
      </p:sp>
      <p:pic>
        <p:nvPicPr>
          <p:cNvPr id="4" name="Picture 3" descr="table64097732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F18: Denkmäler sollten verändert werden dürfen.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chart64097757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F18: Denkmäler sollten verändert werden dürfen.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table64097757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F19: Brauchen wir neue Denkmäler?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chart6409777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68" y="1049658"/>
            <a:ext cx="281166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F19: Brauchen wir neue Denkmäler?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table6409777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57814"/>
            <a:ext cx="754380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F21: Wer sollte bei Entscheiden über Denkmäler mitberaten, wer entscheiden? Kreuzen Sie für jede Gruppe an, welche Rolle sie im Entscheidungsprozess einnehmen soll. Sie können mehrere Optionen ankreuzen.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chart64153001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407" y="1049658"/>
            <a:ext cx="2431185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F1: Ich stimme zu, dass meine anonymisierten Daten zum Zweck dieser Umfrage bearbeitet werden.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319    Übersprungen: 0</a:t>
            </a:r>
          </a:p>
        </p:txBody>
      </p:sp>
      <p:pic>
        <p:nvPicPr>
          <p:cNvPr id="4" name="Picture 3" descr="table6410395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F21: Wer sollte bei Entscheiden über Denkmäler mitberaten, wer entscheiden? Kreuzen Sie für jede Gruppe an, welche Rolle sie im Entscheidungsprozess einnehmen soll. Sie können mehrere Optionen ankreuzen.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252    Übersprungen: 67</a:t>
            </a:r>
          </a:p>
        </p:txBody>
      </p:sp>
      <p:pic>
        <p:nvPicPr>
          <p:cNvPr id="4" name="Picture 3" descr="table64153001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3314"/>
            <a:ext cx="7543800" cy="34417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F23: Manche Denkmäler erinnern an Personen, die ein Gedankengut vertraten, das heute gesellschaftlich nicht akzeptiert ist. Was soll mit Ihnen geschehen?Ich finde, diese Denkmäler sollten…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0980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58" y="1049658"/>
            <a:ext cx="183708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F23: Manche Denkmäler erinnern an Personen, die ein Gedankengut vertraten, das heute gesellschaftlich nicht akzeptiert ist. Was soll mit Ihnen geschehen?Ich finde, diese Denkmäler sollten…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0980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F24: Nach dem Zerfall der Sowjetunion 1989 oder im Zuge der Black-Lives-Matter-Bewegung 2020 kam es weltweit zu Denkmalstürzen. Auch in der Schweiz gab es in der Vergangenheit politisch motivierte Anschläge auf Denkmäler.Ich bin der Meinung, dass solche Aktionen gerechtfertigt sind.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09810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F24: Nach dem Zerfall der Sowjetunion 1989 oder im Zuge der Black-Lives-Matter-Bewegung 2020 kam es weltweit zu Denkmalstürzen. Auch in der Schweiz gab es in der Vergangenheit politisch motivierte Anschläge auf Denkmäler.Ich bin der Meinung, dass solche Aktionen gerechtfertigt sind.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09810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F25: Ich halte die mediale Debatte über den Zusammenhang von Personen, kolonialen Verstrickungen und Denkmälern für übertrieben.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09816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F25: Ich halte die mediale Debatte über den Zusammenhang von Personen, kolonialen Verstrickungen und Denkmälern für übertrieben.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09816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F26: Haben Sie das Denkmal-Spiel auf www.denk-mal-denken.ch bereits gespielt?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09820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9664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F26: Haben Sie das Denkmal-Spiel auf www.denk-mal-denken.ch bereits gespielt?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09820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F27: Alter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10055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F2: Sind Sie damit einverstanden, dass Ihre Daten in anonymisierter Form für Dritte zugänglich gemacht werden?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319    Übersprungen: 0</a:t>
            </a:r>
          </a:p>
        </p:txBody>
      </p:sp>
      <p:pic>
        <p:nvPicPr>
          <p:cNvPr id="4" name="Picture 3" descr="chart6410561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9664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F27: Alter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10055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F29: Wohnumgebung: Ich wohne...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11129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655" y="1049658"/>
            <a:ext cx="6838689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F29: Wohnumgebung: Ich wohne...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11129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926114"/>
            <a:ext cx="75438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F30: Ich wohne aktuell in der Schweiz.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chart64102798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9664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F30: Ich wohne aktuell in der Schweiz.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247    Übersprungen: 72</a:t>
            </a:r>
          </a:p>
        </p:txBody>
      </p:sp>
      <p:pic>
        <p:nvPicPr>
          <p:cNvPr id="4" name="Picture 3" descr="table64102798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F31: In welchem Kanton wohnen Sie aktuell?Bitte aus der Liste auswählen (alphabetisch).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239    Übersprungen: 80</a:t>
            </a:r>
          </a:p>
        </p:txBody>
      </p:sp>
      <p:pic>
        <p:nvPicPr>
          <p:cNvPr id="4" name="Picture 3" descr="chart6410237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79" y="1049658"/>
            <a:ext cx="154744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F31: In welchem Kanton wohnen Sie aktuell?Bitte aus der Liste auswählen (alphabetisch).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239    Übersprungen: 80</a:t>
            </a:r>
          </a:p>
        </p:txBody>
      </p:sp>
      <p:pic>
        <p:nvPicPr>
          <p:cNvPr id="4" name="Picture 3" descr="table6410237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685" y="1049658"/>
            <a:ext cx="2476628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F33: Haben Sie einmal in der Schweiz gelebt?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7    Übersprungen: 312</a:t>
            </a:r>
          </a:p>
        </p:txBody>
      </p:sp>
      <p:pic>
        <p:nvPicPr>
          <p:cNvPr id="4" name="Picture 3" descr="chart64102978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9664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F33: Haben Sie einmal in der Schweiz gelebt?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7    Übersprungen: 312</a:t>
            </a:r>
          </a:p>
        </p:txBody>
      </p:sp>
      <p:pic>
        <p:nvPicPr>
          <p:cNvPr id="4" name="Picture 3" descr="table64102978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F34: Was ist der höchste Bildungsgrad, den Sie bisher abgeschlossen haben?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246    Übersprungen: 73</a:t>
            </a:r>
          </a:p>
        </p:txBody>
      </p:sp>
      <p:pic>
        <p:nvPicPr>
          <p:cNvPr id="4" name="Picture 3" descr="chart6410055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891" y="1049658"/>
            <a:ext cx="4930217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F2: Sind Sie damit einverstanden, dass Ihre Daten in anonymisierter Form für Dritte zugänglich gemacht werden?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319    Übersprungen: 0</a:t>
            </a:r>
          </a:p>
        </p:txBody>
      </p:sp>
      <p:pic>
        <p:nvPicPr>
          <p:cNvPr id="4" name="Picture 3" descr="table6410561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F34: Was ist der höchste Bildungsgrad, den Sie bisher abgeschlossen haben?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246    Übersprungen: 73</a:t>
            </a:r>
          </a:p>
        </p:txBody>
      </p:sp>
      <p:pic>
        <p:nvPicPr>
          <p:cNvPr id="4" name="Picture 3" descr="table6410055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33964"/>
            <a:ext cx="75438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F3: Ich habe ein Lieblingsdenkmal.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21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F3: Ich habe ein Lieblingsdenkmal.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table6409721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729264"/>
            <a:ext cx="7543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F5: Ich begegne Denkmälern in meinem Alltag.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Beantwortet: 274    Übersprungen: 45</a:t>
            </a:r>
          </a:p>
        </p:txBody>
      </p:sp>
      <p:pic>
        <p:nvPicPr>
          <p:cNvPr id="4" name="Picture 3" descr="chart6409736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59" y="1049658"/>
            <a:ext cx="5435881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0</TotalTime>
  <Words>1240</Words>
  <Application>Microsoft Macintosh PowerPoint</Application>
  <PresentationFormat>Bildschirmpräsentation (16:9)</PresentationFormat>
  <Paragraphs>124</Paragraphs>
  <Slides>60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60</vt:i4>
      </vt:variant>
    </vt:vector>
  </HeadingPairs>
  <TitlesOfParts>
    <vt:vector size="66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PowerPoint-Präsentation</vt:lpstr>
      <vt:lpstr>319</vt:lpstr>
      <vt:lpstr>F1: Ich stimme zu, dass meine anonymisierten Daten zum Zweck dieser Umfrage bearbeitet werden.</vt:lpstr>
      <vt:lpstr>F1: Ich stimme zu, dass meine anonymisierten Daten zum Zweck dieser Umfrage bearbeitet werden.</vt:lpstr>
      <vt:lpstr>F2: Sind Sie damit einverstanden, dass Ihre Daten in anonymisierter Form für Dritte zugänglich gemacht werden?</vt:lpstr>
      <vt:lpstr>F2: Sind Sie damit einverstanden, dass Ihre Daten in anonymisierter Form für Dritte zugänglich gemacht werden?</vt:lpstr>
      <vt:lpstr>F3: Ich habe ein Lieblingsdenkmal.</vt:lpstr>
      <vt:lpstr>F3: Ich habe ein Lieblingsdenkmal.</vt:lpstr>
      <vt:lpstr>F5: Ich begegne Denkmälern in meinem Alltag.</vt:lpstr>
      <vt:lpstr>F5: Ich begegne Denkmälern in meinem Alltag.</vt:lpstr>
      <vt:lpstr>F6: Ich weiss, wofür die Denkmäler stehen, denen ich im Alltag begegne.</vt:lpstr>
      <vt:lpstr>F6: Ich weiss, wofür die Denkmäler stehen, denen ich im Alltag begegne.</vt:lpstr>
      <vt:lpstr>F7: Ich kenne Denkmäler aus den Medien.</vt:lpstr>
      <vt:lpstr>F7: Ich kenne Denkmäler aus den Medien.</vt:lpstr>
      <vt:lpstr>F8: Denkmäler nehmen in der heutigen Zeit eine gesellschaftlich wichtige Funktion ein.</vt:lpstr>
      <vt:lpstr>F8: Denkmäler nehmen in der heutigen Zeit eine gesellschaftlich wichtige Funktion ein.</vt:lpstr>
      <vt:lpstr>F9: So viele Denkmäler in der Schweiz kann ich spontan nennen:</vt:lpstr>
      <vt:lpstr>F9: So viele Denkmäler in der Schweiz kann ich spontan nennen:</vt:lpstr>
      <vt:lpstr>F10: Denkmäler haben heutzutage für die meisten Menschen keine Bedeutung.</vt:lpstr>
      <vt:lpstr>F10: Denkmäler haben heutzutage für die meisten Menschen keine Bedeutung.</vt:lpstr>
      <vt:lpstr>F11: Denkmäler sollten nach einer gewissen Zeit neu beurteilt werden.</vt:lpstr>
      <vt:lpstr>F11: Denkmäler sollten nach einer gewissen Zeit neu beurteilt werden.</vt:lpstr>
      <vt:lpstr>F12: Denkmäler dienen mir als Treffpunkt.</vt:lpstr>
      <vt:lpstr>F12: Denkmäler dienen mir als Treffpunkt.</vt:lpstr>
      <vt:lpstr>F13: Ich finde, Denkmäler sollten...</vt:lpstr>
      <vt:lpstr>F13: Ich finde, Denkmäler sollten...</vt:lpstr>
      <vt:lpstr>F14: Auf Reisen habe ich schon Denkmäler besucht.</vt:lpstr>
      <vt:lpstr>F14: Auf Reisen habe ich schon Denkmäler besucht.</vt:lpstr>
      <vt:lpstr>F15: Ich habe auf Reisen Fotos von Denkmälern gemacht und geteilt (E-Mail, Handynachricht, soziale Medien etc.).</vt:lpstr>
      <vt:lpstr>F15: Ich habe auf Reisen Fotos von Denkmälern gemacht und geteilt (E-Mail, Handynachricht, soziale Medien etc.).</vt:lpstr>
      <vt:lpstr>F16: Es kommt vor, dass ich mich an Denkmälern störe.</vt:lpstr>
      <vt:lpstr>F16: Es kommt vor, dass ich mich an Denkmälern störe.</vt:lpstr>
      <vt:lpstr>F17: Es kommt vor, dass ich mich an Denkmälern erfreue.</vt:lpstr>
      <vt:lpstr>F17: Es kommt vor, dass ich mich an Denkmälern erfreue.</vt:lpstr>
      <vt:lpstr>F18: Denkmäler sollten verändert werden dürfen.</vt:lpstr>
      <vt:lpstr>F18: Denkmäler sollten verändert werden dürfen.</vt:lpstr>
      <vt:lpstr>F19: Brauchen wir neue Denkmäler?</vt:lpstr>
      <vt:lpstr>F19: Brauchen wir neue Denkmäler?</vt:lpstr>
      <vt:lpstr>F21: Wer sollte bei Entscheiden über Denkmäler mitberaten, wer entscheiden? Kreuzen Sie für jede Gruppe an, welche Rolle sie im Entscheidungsprozess einnehmen soll. Sie können mehrere Optionen ankreuzen.</vt:lpstr>
      <vt:lpstr>F21: Wer sollte bei Entscheiden über Denkmäler mitberaten, wer entscheiden? Kreuzen Sie für jede Gruppe an, welche Rolle sie im Entscheidungsprozess einnehmen soll. Sie können mehrere Optionen ankreuzen.</vt:lpstr>
      <vt:lpstr>F23: Manche Denkmäler erinnern an Personen, die ein Gedankengut vertraten, das heute gesellschaftlich nicht akzeptiert ist. Was soll mit Ihnen geschehen?Ich finde, diese Denkmäler sollten…</vt:lpstr>
      <vt:lpstr>F23: Manche Denkmäler erinnern an Personen, die ein Gedankengut vertraten, das heute gesellschaftlich nicht akzeptiert ist. Was soll mit Ihnen geschehen?Ich finde, diese Denkmäler sollten…</vt:lpstr>
      <vt:lpstr>F24: Nach dem Zerfall der Sowjetunion 1989 oder im Zuge der Black-Lives-Matter-Bewegung 2020 kam es weltweit zu Denkmalstürzen. Auch in der Schweiz gab es in der Vergangenheit politisch motivierte Anschläge auf Denkmäler.Ich bin der Meinung, dass solche Aktionen gerechtfertigt sind.</vt:lpstr>
      <vt:lpstr>F24: Nach dem Zerfall der Sowjetunion 1989 oder im Zuge der Black-Lives-Matter-Bewegung 2020 kam es weltweit zu Denkmalstürzen. Auch in der Schweiz gab es in der Vergangenheit politisch motivierte Anschläge auf Denkmäler.Ich bin der Meinung, dass solche Aktionen gerechtfertigt sind.</vt:lpstr>
      <vt:lpstr>F25: Ich halte die mediale Debatte über den Zusammenhang von Personen, kolonialen Verstrickungen und Denkmälern für übertrieben.</vt:lpstr>
      <vt:lpstr>F25: Ich halte die mediale Debatte über den Zusammenhang von Personen, kolonialen Verstrickungen und Denkmälern für übertrieben.</vt:lpstr>
      <vt:lpstr>F26: Haben Sie das Denkmal-Spiel auf www.denk-mal-denken.ch bereits gespielt?</vt:lpstr>
      <vt:lpstr>F26: Haben Sie das Denkmal-Spiel auf www.denk-mal-denken.ch bereits gespielt?</vt:lpstr>
      <vt:lpstr>F27: Alter</vt:lpstr>
      <vt:lpstr>F27: Alter</vt:lpstr>
      <vt:lpstr>F29: Wohnumgebung: Ich wohne...</vt:lpstr>
      <vt:lpstr>F29: Wohnumgebung: Ich wohne...</vt:lpstr>
      <vt:lpstr>F30: Ich wohne aktuell in der Schweiz.</vt:lpstr>
      <vt:lpstr>F30: Ich wohne aktuell in der Schweiz.</vt:lpstr>
      <vt:lpstr>F31: In welchem Kanton wohnen Sie aktuell?Bitte aus der Liste auswählen (alphabetisch).</vt:lpstr>
      <vt:lpstr>F31: In welchem Kanton wohnen Sie aktuell?Bitte aus der Liste auswählen (alphabetisch).</vt:lpstr>
      <vt:lpstr>F33: Haben Sie einmal in der Schweiz gelebt?</vt:lpstr>
      <vt:lpstr>F33: Haben Sie einmal in der Schweiz gelebt?</vt:lpstr>
      <vt:lpstr>F34: Was ist der höchste Bildungsgrad, den Sie bisher abgeschlossen haben?</vt:lpstr>
      <vt:lpstr>F34: Was ist der höchste Bildungsgrad, den Sie bisher abgeschlossen haben?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Christina Graf</cp:lastModifiedBy>
  <cp:revision>46</cp:revision>
  <dcterms:created xsi:type="dcterms:W3CDTF">2014-01-30T23:18:11Z</dcterms:created>
  <dcterms:modified xsi:type="dcterms:W3CDTF">2021-11-14T14:01:08Z</dcterms:modified>
</cp:coreProperties>
</file>