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66"/>
  </p:notesMasterIdLst>
  <p:handoutMasterIdLst>
    <p:handoutMasterId r:id="rId67"/>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snapToObjects="1">
      <p:cViewPr>
        <p:scale>
          <a:sx n="147" d="100"/>
          <a:sy n="147" d="100"/>
        </p:scale>
        <p:origin x="144" y="13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11/14/21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‹Nr.›</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11/14/21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‹Nr.›</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‹Nr.›</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‹Nr.›</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‹Nr.›</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‹Nr.›</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November 14, 2021</a:t>
            </a:fld>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‹Nr.›</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‹Nr.›</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4"/>
            <a:ext cx="2712588" cy="27455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800" dirty="0" err="1"/>
              <a:t>Académie</a:t>
            </a:r>
            <a:r>
              <a:rPr lang="de-DE" sz="800" dirty="0"/>
              <a:t> </a:t>
            </a:r>
            <a:r>
              <a:rPr lang="de-DE" sz="800" dirty="0" err="1"/>
              <a:t>suisse</a:t>
            </a:r>
            <a:r>
              <a:rPr lang="de-DE" sz="800" dirty="0"/>
              <a:t> des </a:t>
            </a:r>
            <a:r>
              <a:rPr lang="de-DE" sz="800" dirty="0" err="1"/>
              <a:t>sciences</a:t>
            </a:r>
            <a:r>
              <a:rPr lang="de-DE" sz="800" dirty="0"/>
              <a:t> </a:t>
            </a:r>
            <a:r>
              <a:rPr lang="de-DE" sz="800" dirty="0" err="1"/>
              <a:t>humaines</a:t>
            </a:r>
            <a:r>
              <a:rPr lang="de-DE" sz="800" dirty="0"/>
              <a:t> et </a:t>
            </a:r>
            <a:r>
              <a:rPr lang="de-DE" sz="800" dirty="0" err="1"/>
              <a:t>sociales</a:t>
            </a:r>
            <a:r>
              <a:rPr lang="de-DE" sz="800" dirty="0"/>
              <a:t> (ASSH)</a:t>
            </a: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‹Nr.›</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10" name="Subtitle 1">
            <a:extLst>
              <a:ext uri="{FF2B5EF4-FFF2-40B4-BE49-F238E27FC236}">
                <a16:creationId xmlns:a16="http://schemas.microsoft.com/office/drawing/2014/main" id="{16B212F4-55D7-B549-AF64-AC5E68D8F3F2}"/>
              </a:ext>
            </a:extLst>
          </p:cNvPr>
          <p:cNvSpPr txBox="1">
            <a:spLocks/>
          </p:cNvSpPr>
          <p:nvPr userDrawn="1"/>
        </p:nvSpPr>
        <p:spPr>
          <a:xfrm>
            <a:off x="-56474" y="4880794"/>
            <a:ext cx="2712588" cy="27455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800" dirty="0" err="1"/>
              <a:t>Académie</a:t>
            </a:r>
            <a:r>
              <a:rPr lang="de-DE" sz="800" dirty="0"/>
              <a:t> </a:t>
            </a:r>
            <a:r>
              <a:rPr lang="de-DE" sz="800" dirty="0" err="1"/>
              <a:t>suisse</a:t>
            </a:r>
            <a:r>
              <a:rPr lang="de-DE" sz="800" dirty="0"/>
              <a:t> des </a:t>
            </a:r>
            <a:r>
              <a:rPr lang="de-DE" sz="800" dirty="0" err="1"/>
              <a:t>sciences</a:t>
            </a:r>
            <a:r>
              <a:rPr lang="de-DE" sz="800" dirty="0"/>
              <a:t> </a:t>
            </a:r>
            <a:r>
              <a:rPr lang="de-DE" sz="800" dirty="0" err="1"/>
              <a:t>humaines</a:t>
            </a:r>
            <a:r>
              <a:rPr lang="de-DE" sz="800" dirty="0"/>
              <a:t> et </a:t>
            </a:r>
            <a:r>
              <a:rPr lang="de-DE" sz="800" dirty="0" err="1"/>
              <a:t>sociales</a:t>
            </a:r>
            <a:r>
              <a:rPr lang="de-DE" sz="800" dirty="0"/>
              <a:t> (ASSH)</a:t>
            </a:r>
          </a:p>
        </p:txBody>
      </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t>Monuments : perception, </a:t>
            </a:r>
            <a:r>
              <a:rPr dirty="0" err="1"/>
              <a:t>fonction</a:t>
            </a:r>
            <a:r>
              <a:rPr dirty="0"/>
              <a:t>, </a:t>
            </a:r>
            <a:r>
              <a:rPr dirty="0" err="1"/>
              <a:t>débat</a:t>
            </a:r>
            <a:endParaRPr dirty="0"/>
          </a:p>
        </p:txBody>
      </p:sp>
      <p:sp>
        <p:nvSpPr>
          <p:cNvPr id="3" name="Text Placeholder 2"/>
          <p:cNvSpPr>
            <a:spLocks noGrp="1"/>
          </p:cNvSpPr>
          <p:nvPr>
            <p:ph type="body" sz="quarter" idx="12"/>
          </p:nvPr>
        </p:nvSpPr>
        <p:spPr/>
        <p:txBody>
          <a:bodyPr>
            <a:normAutofit fontScale="92500" lnSpcReduction="20000"/>
          </a:bodyPr>
          <a:lstStyle/>
          <a:p>
            <a:r>
              <a:rPr lang="de-CH" dirty="0" err="1"/>
              <a:t>Présentation</a:t>
            </a:r>
            <a:r>
              <a:rPr lang="de-CH" dirty="0"/>
              <a:t> </a:t>
            </a:r>
            <a:r>
              <a:rPr lang="de-CH" dirty="0" err="1"/>
              <a:t>générée</a:t>
            </a:r>
            <a:r>
              <a:rPr lang="de-CH" dirty="0"/>
              <a:t> </a:t>
            </a:r>
            <a:r>
              <a:rPr lang="de-CH" dirty="0" err="1"/>
              <a:t>automatiquement</a:t>
            </a:r>
            <a:r>
              <a:rPr lang="de-CH" dirty="0"/>
              <a:t> </a:t>
            </a:r>
            <a:br>
              <a:rPr lang="de-CH" dirty="0"/>
            </a:br>
            <a:r>
              <a:rPr lang="de-CH" dirty="0"/>
              <a:t>le </a:t>
            </a:r>
            <a:r>
              <a:rPr lang="de-CH" dirty="0" err="1"/>
              <a:t>dimanche</a:t>
            </a:r>
            <a:r>
              <a:rPr lang="de-CH" dirty="0"/>
              <a:t>,</a:t>
            </a:r>
            <a:r>
              <a:rPr dirty="0"/>
              <a:t>14 </a:t>
            </a:r>
            <a:r>
              <a:rPr dirty="0" err="1"/>
              <a:t>Novemb</a:t>
            </a:r>
            <a:r>
              <a:rPr lang="de-CH" dirty="0" err="1"/>
              <a:t>re</a:t>
            </a:r>
            <a:r>
              <a:rPr dirty="0"/>
              <a:t> 2021</a:t>
            </a:r>
          </a:p>
        </p:txBody>
      </p:sp>
      <p:sp>
        <p:nvSpPr>
          <p:cNvPr id="4" name="Titel 1">
            <a:extLst>
              <a:ext uri="{FF2B5EF4-FFF2-40B4-BE49-F238E27FC236}">
                <a16:creationId xmlns:a16="http://schemas.microsoft.com/office/drawing/2014/main" id="{0E18DE57-643F-E347-AB90-D8DA8B080E74}"/>
              </a:ext>
            </a:extLst>
          </p:cNvPr>
          <p:cNvSpPr txBox="1">
            <a:spLocks/>
          </p:cNvSpPr>
          <p:nvPr/>
        </p:nvSpPr>
        <p:spPr>
          <a:xfrm>
            <a:off x="256494" y="386732"/>
            <a:ext cx="7886700" cy="993775"/>
          </a:xfrm>
          <a:prstGeom prst="rect">
            <a:avLst/>
          </a:prstGeom>
        </p:spPr>
        <p:txBody>
          <a:bodyPr/>
          <a:lstStyle>
            <a:lvl1pPr algn="l" defTabSz="457200" rtl="0" eaLnBrk="1" latinLnBrk="0" hangingPunct="1">
              <a:spcBef>
                <a:spcPct val="0"/>
              </a:spcBef>
              <a:buNone/>
              <a:defRPr sz="1200" b="0" kern="1200" baseline="0">
                <a:solidFill>
                  <a:schemeClr val="bg1"/>
                </a:solidFill>
                <a:latin typeface="Arial"/>
                <a:ea typeface="+mj-ea"/>
                <a:cs typeface="Arial"/>
              </a:defRPr>
            </a:lvl1pPr>
          </a:lstStyle>
          <a:p>
            <a:r>
              <a:rPr lang="de-DE" sz="1400" dirty="0" err="1"/>
              <a:t>Académie</a:t>
            </a:r>
            <a:r>
              <a:rPr lang="de-DE" sz="1400" dirty="0"/>
              <a:t> </a:t>
            </a:r>
            <a:r>
              <a:rPr lang="de-DE" sz="1400" dirty="0" err="1"/>
              <a:t>suisse</a:t>
            </a:r>
            <a:r>
              <a:rPr lang="de-DE" sz="1400" dirty="0"/>
              <a:t> des </a:t>
            </a:r>
            <a:r>
              <a:rPr lang="de-DE" sz="1400" dirty="0" err="1"/>
              <a:t>sciences</a:t>
            </a:r>
            <a:r>
              <a:rPr lang="de-DE" sz="1400" dirty="0"/>
              <a:t> </a:t>
            </a:r>
            <a:r>
              <a:rPr lang="de-DE" sz="1400" dirty="0" err="1"/>
              <a:t>humaines</a:t>
            </a:r>
            <a:r>
              <a:rPr lang="de-DE" sz="1400" dirty="0"/>
              <a:t> et </a:t>
            </a:r>
            <a:r>
              <a:rPr lang="de-DE" sz="1400" dirty="0" err="1"/>
              <a:t>sociales</a:t>
            </a:r>
            <a:r>
              <a:rPr lang="de-DE" sz="1400" dirty="0"/>
              <a:t> (ASSH)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F5: Je croise des monuments dans ma vie quotidienne.</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0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F6: Je sais ce que symbolisent les monuments que je croise au quotidien.</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1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F6: Je sais ce que symbolisent les monuments que je croise au quotidien.</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1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F7: Je connais des monuments grâce aux médias.</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2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F7: Je connais des monuments grâce aux médias.</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2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F8: Les monuments ont une fonction importante dans notre société actuelle.</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3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F8: Les monuments ont une fonction importante dans notre société actuelle.</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3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F9: Je peux nommer spontanément le nombre suivant de monuments en Suisse :</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4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F9: Je peux nommer spontanément le nombre suivant de monuments en Suisse :</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4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F10: Aujourd’hui, les monuments n’ont aucune signification pour la plupart des gens.</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5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CH" dirty="0"/>
              <a:t>Umfrage erstellt</a:t>
            </a:r>
            <a:r>
              <a:rPr dirty="0"/>
              <a:t> am: </a:t>
            </a:r>
            <a:r>
              <a:rPr dirty="0" err="1"/>
              <a:t>Donnerstag</a:t>
            </a:r>
            <a:r>
              <a:rPr dirty="0"/>
              <a:t>, 15. April 2021</a:t>
            </a:r>
          </a:p>
        </p:txBody>
      </p:sp>
      <p:sp>
        <p:nvSpPr>
          <p:cNvPr id="3" name="Title 2"/>
          <p:cNvSpPr>
            <a:spLocks noGrp="1"/>
          </p:cNvSpPr>
          <p:nvPr>
            <p:ph type="title"/>
          </p:nvPr>
        </p:nvSpPr>
        <p:spPr/>
        <p:txBody>
          <a:bodyPr/>
          <a:lstStyle/>
          <a:p>
            <a:r>
              <a:t>74</a:t>
            </a:r>
          </a:p>
        </p:txBody>
      </p:sp>
      <p:sp>
        <p:nvSpPr>
          <p:cNvPr id="4" name="Text Placeholder 3"/>
          <p:cNvSpPr>
            <a:spLocks noGrp="1"/>
          </p:cNvSpPr>
          <p:nvPr>
            <p:ph type="body" sz="quarter" idx="17"/>
          </p:nvPr>
        </p:nvSpPr>
        <p:spPr/>
        <p:txBody>
          <a:bodyPr/>
          <a:lstStyle/>
          <a:p>
            <a:r>
              <a:rPr dirty="0" err="1"/>
              <a:t>Beantwortungen</a:t>
            </a:r>
            <a:r>
              <a:rPr dirty="0"/>
              <a:t> </a:t>
            </a:r>
            <a:r>
              <a:rPr dirty="0" err="1"/>
              <a:t>Insgesamt</a:t>
            </a:r>
            <a:endParaRPr dirty="0"/>
          </a:p>
        </p:txBody>
      </p:sp>
      <p:sp>
        <p:nvSpPr>
          <p:cNvPr id="5" name="Text Placeholder 4"/>
          <p:cNvSpPr>
            <a:spLocks noGrp="1"/>
          </p:cNvSpPr>
          <p:nvPr>
            <p:ph type="body" sz="quarter" idx="18"/>
          </p:nvPr>
        </p:nvSpPr>
        <p:spPr/>
        <p:txBody>
          <a:bodyPr/>
          <a:lstStyle/>
          <a:p>
            <a:r>
              <a:t>Abgeschlossene Beantwortungen: 74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F10: Aujourd’hui, les monuments n’ont aucune signification pour la plupart des gens.</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5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F11: On devrait réévaluer les monuments au bout d’un certain temps.</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6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F11: On devrait réévaluer les monuments au bout d’un certain temps.</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96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F12: Les monuments me servent de lieu de rendez-vous.</a:t>
            </a:r>
          </a:p>
        </p:txBody>
      </p:sp>
      <p:sp>
        <p:nvSpPr>
          <p:cNvPr id="3" name="Content Placeholder 2"/>
          <p:cNvSpPr>
            <a:spLocks noGrp="1"/>
          </p:cNvSpPr>
          <p:nvPr>
            <p:ph idx="1"/>
          </p:nvPr>
        </p:nvSpPr>
        <p:spPr/>
        <p:txBody>
          <a:bodyPr/>
          <a:lstStyle/>
          <a:p>
            <a:r>
              <a:t>Beantwortet: 59    Übersprungen: 15</a:t>
            </a:r>
          </a:p>
        </p:txBody>
      </p:sp>
      <p:pic>
        <p:nvPicPr>
          <p:cNvPr id="4" name="Picture 3" descr="chart641613802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F12: Les monuments me servent de lieu de rendez-vous.</a:t>
            </a:r>
          </a:p>
        </p:txBody>
      </p:sp>
      <p:sp>
        <p:nvSpPr>
          <p:cNvPr id="3" name="Content Placeholder 2"/>
          <p:cNvSpPr>
            <a:spLocks noGrp="1"/>
          </p:cNvSpPr>
          <p:nvPr>
            <p:ph idx="1"/>
          </p:nvPr>
        </p:nvSpPr>
        <p:spPr/>
        <p:txBody>
          <a:bodyPr/>
          <a:lstStyle/>
          <a:p>
            <a:r>
              <a:t>Beantwortet: 59    Übersprungen: 15</a:t>
            </a:r>
          </a:p>
        </p:txBody>
      </p:sp>
      <p:pic>
        <p:nvPicPr>
          <p:cNvPr id="4" name="Picture 3" descr="table641613802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F13: Je trouve que les monuments devraient …</a:t>
            </a:r>
          </a:p>
        </p:txBody>
      </p:sp>
      <p:sp>
        <p:nvSpPr>
          <p:cNvPr id="3" name="Content Placeholder 2"/>
          <p:cNvSpPr>
            <a:spLocks noGrp="1"/>
          </p:cNvSpPr>
          <p:nvPr>
            <p:ph idx="1"/>
          </p:nvPr>
        </p:nvSpPr>
        <p:spPr/>
        <p:txBody>
          <a:bodyPr/>
          <a:lstStyle/>
          <a:p>
            <a:r>
              <a:t>Beantwortet: 59    Übersprungen: 15</a:t>
            </a:r>
          </a:p>
        </p:txBody>
      </p:sp>
      <p:pic>
        <p:nvPicPr>
          <p:cNvPr id="4" name="Picture 3" descr="chart6416137970.png"/>
          <p:cNvPicPr>
            <a:picLocks noChangeAspect="1"/>
          </p:cNvPicPr>
          <p:nvPr/>
        </p:nvPicPr>
        <p:blipFill>
          <a:blip r:embed="rId2"/>
          <a:stretch>
            <a:fillRect/>
          </a:stretch>
        </p:blipFill>
        <p:spPr>
          <a:xfrm>
            <a:off x="3422328" y="1049658"/>
            <a:ext cx="2299342" cy="35690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F13: Je trouve que les monuments devraient …</a:t>
            </a:r>
          </a:p>
        </p:txBody>
      </p:sp>
      <p:sp>
        <p:nvSpPr>
          <p:cNvPr id="3" name="Content Placeholder 2"/>
          <p:cNvSpPr>
            <a:spLocks noGrp="1"/>
          </p:cNvSpPr>
          <p:nvPr>
            <p:ph idx="1"/>
          </p:nvPr>
        </p:nvSpPr>
        <p:spPr/>
        <p:txBody>
          <a:bodyPr/>
          <a:lstStyle/>
          <a:p>
            <a:r>
              <a:t>Beantwortet: 59    Übersprungen: 15</a:t>
            </a:r>
          </a:p>
        </p:txBody>
      </p:sp>
      <p:pic>
        <p:nvPicPr>
          <p:cNvPr id="4" name="Picture 3" descr="table6416137970.png"/>
          <p:cNvPicPr>
            <a:picLocks noChangeAspect="1"/>
          </p:cNvPicPr>
          <p:nvPr/>
        </p:nvPicPr>
        <p:blipFill>
          <a:blip r:embed="rId2"/>
          <a:stretch>
            <a:fillRect/>
          </a:stretch>
        </p:blipFill>
        <p:spPr>
          <a:xfrm>
            <a:off x="1594480" y="1049658"/>
            <a:ext cx="5955038" cy="35690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F14: J’ai déjà visité des monuments lors de mes voyages.</a:t>
            </a:r>
          </a:p>
        </p:txBody>
      </p:sp>
      <p:sp>
        <p:nvSpPr>
          <p:cNvPr id="3" name="Content Placeholder 2"/>
          <p:cNvSpPr>
            <a:spLocks noGrp="1"/>
          </p:cNvSpPr>
          <p:nvPr>
            <p:ph idx="1"/>
          </p:nvPr>
        </p:nvSpPr>
        <p:spPr/>
        <p:txBody>
          <a:bodyPr/>
          <a:lstStyle/>
          <a:p>
            <a:r>
              <a:t>Beantwortet: 59    Übersprungen: 15</a:t>
            </a:r>
          </a:p>
        </p:txBody>
      </p:sp>
      <p:pic>
        <p:nvPicPr>
          <p:cNvPr id="4" name="Picture 3" descr="chart641613798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F14: J’ai déjà visité des monuments lors de mes voyages.</a:t>
            </a:r>
          </a:p>
        </p:txBody>
      </p:sp>
      <p:sp>
        <p:nvSpPr>
          <p:cNvPr id="3" name="Content Placeholder 2"/>
          <p:cNvSpPr>
            <a:spLocks noGrp="1"/>
          </p:cNvSpPr>
          <p:nvPr>
            <p:ph idx="1"/>
          </p:nvPr>
        </p:nvSpPr>
        <p:spPr/>
        <p:txBody>
          <a:bodyPr/>
          <a:lstStyle/>
          <a:p>
            <a:r>
              <a:t>Beantwortet: 59    Übersprungen: 15</a:t>
            </a:r>
          </a:p>
        </p:txBody>
      </p:sp>
      <p:pic>
        <p:nvPicPr>
          <p:cNvPr id="4" name="Picture 3" descr="table641613798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F15: Lors de mes voyages, j’ai photographié et partagé des photos de monuments (par message de téléphone, par e-mail, sur les réseaux sociaux, etc.).</a:t>
            </a:r>
          </a:p>
        </p:txBody>
      </p:sp>
      <p:sp>
        <p:nvSpPr>
          <p:cNvPr id="3" name="Content Placeholder 2"/>
          <p:cNvSpPr>
            <a:spLocks noGrp="1"/>
          </p:cNvSpPr>
          <p:nvPr>
            <p:ph idx="1"/>
          </p:nvPr>
        </p:nvSpPr>
        <p:spPr/>
        <p:txBody>
          <a:bodyPr/>
          <a:lstStyle/>
          <a:p>
            <a:r>
              <a:t>Beantwortet: 59    Übersprungen: 15</a:t>
            </a:r>
          </a:p>
        </p:txBody>
      </p:sp>
      <p:pic>
        <p:nvPicPr>
          <p:cNvPr id="4" name="Picture 3" descr="chart641613799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 J'accepte que les données anonymes me concernant soient traitées dans le cadre de ce sondage et de son évaluation.</a:t>
            </a:r>
          </a:p>
        </p:txBody>
      </p:sp>
      <p:sp>
        <p:nvSpPr>
          <p:cNvPr id="3" name="Content Placeholder 2"/>
          <p:cNvSpPr>
            <a:spLocks noGrp="1"/>
          </p:cNvSpPr>
          <p:nvPr>
            <p:ph idx="1"/>
          </p:nvPr>
        </p:nvSpPr>
        <p:spPr/>
        <p:txBody>
          <a:bodyPr/>
          <a:lstStyle/>
          <a:p>
            <a:r>
              <a:t>Beantwortet: 74    Übersprungen: 0</a:t>
            </a:r>
          </a:p>
        </p:txBody>
      </p:sp>
      <p:pic>
        <p:nvPicPr>
          <p:cNvPr id="4" name="Picture 3" descr="chart6416138210.png"/>
          <p:cNvPicPr>
            <a:picLocks noChangeAspect="1"/>
          </p:cNvPicPr>
          <p:nvPr/>
        </p:nvPicPr>
        <p:blipFill>
          <a:blip r:embed="rId2"/>
          <a:stretch>
            <a:fillRect/>
          </a:stretch>
        </p:blipFill>
        <p:spPr>
          <a:xfrm>
            <a:off x="800100" y="1119664"/>
            <a:ext cx="7543800" cy="3429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F15: Lors de mes voyages, j’ai photographié et partagé des photos de monuments (par message de téléphone, par e-mail, sur les réseaux sociaux, etc.).</a:t>
            </a:r>
          </a:p>
        </p:txBody>
      </p:sp>
      <p:sp>
        <p:nvSpPr>
          <p:cNvPr id="3" name="Content Placeholder 2"/>
          <p:cNvSpPr>
            <a:spLocks noGrp="1"/>
          </p:cNvSpPr>
          <p:nvPr>
            <p:ph idx="1"/>
          </p:nvPr>
        </p:nvSpPr>
        <p:spPr/>
        <p:txBody>
          <a:bodyPr/>
          <a:lstStyle/>
          <a:p>
            <a:r>
              <a:t>Beantwortet: 59    Übersprungen: 15</a:t>
            </a:r>
          </a:p>
        </p:txBody>
      </p:sp>
      <p:pic>
        <p:nvPicPr>
          <p:cNvPr id="4" name="Picture 3" descr="table641613799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F16: Il arrive que des monuments me dérangent.</a:t>
            </a:r>
          </a:p>
        </p:txBody>
      </p:sp>
      <p:sp>
        <p:nvSpPr>
          <p:cNvPr id="3" name="Content Placeholder 2"/>
          <p:cNvSpPr>
            <a:spLocks noGrp="1"/>
          </p:cNvSpPr>
          <p:nvPr>
            <p:ph idx="1"/>
          </p:nvPr>
        </p:nvSpPr>
        <p:spPr/>
        <p:txBody>
          <a:bodyPr/>
          <a:lstStyle/>
          <a:p>
            <a:r>
              <a:t>Beantwortet: 59    Übersprungen: 15</a:t>
            </a:r>
          </a:p>
        </p:txBody>
      </p:sp>
      <p:pic>
        <p:nvPicPr>
          <p:cNvPr id="4" name="Picture 3" descr="chart641613800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F16: Il arrive que des monuments me dérangent.</a:t>
            </a:r>
          </a:p>
        </p:txBody>
      </p:sp>
      <p:sp>
        <p:nvSpPr>
          <p:cNvPr id="3" name="Content Placeholder 2"/>
          <p:cNvSpPr>
            <a:spLocks noGrp="1"/>
          </p:cNvSpPr>
          <p:nvPr>
            <p:ph idx="1"/>
          </p:nvPr>
        </p:nvSpPr>
        <p:spPr/>
        <p:txBody>
          <a:bodyPr/>
          <a:lstStyle/>
          <a:p>
            <a:r>
              <a:t>Beantwortet: 59    Übersprungen: 15</a:t>
            </a:r>
          </a:p>
        </p:txBody>
      </p:sp>
      <p:pic>
        <p:nvPicPr>
          <p:cNvPr id="4" name="Picture 3" descr="table641613800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F17: Il arrive que des monuments me réjouissent.</a:t>
            </a:r>
          </a:p>
        </p:txBody>
      </p:sp>
      <p:sp>
        <p:nvSpPr>
          <p:cNvPr id="3" name="Content Placeholder 2"/>
          <p:cNvSpPr>
            <a:spLocks noGrp="1"/>
          </p:cNvSpPr>
          <p:nvPr>
            <p:ph idx="1"/>
          </p:nvPr>
        </p:nvSpPr>
        <p:spPr/>
        <p:txBody>
          <a:bodyPr/>
          <a:lstStyle/>
          <a:p>
            <a:r>
              <a:t>Beantwortet: 59    Übersprungen: 15</a:t>
            </a:r>
          </a:p>
        </p:txBody>
      </p:sp>
      <p:pic>
        <p:nvPicPr>
          <p:cNvPr id="4" name="Picture 3" descr="chart641613801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F17: Il arrive que des monuments me réjouissent.</a:t>
            </a:r>
          </a:p>
        </p:txBody>
      </p:sp>
      <p:sp>
        <p:nvSpPr>
          <p:cNvPr id="3" name="Content Placeholder 2"/>
          <p:cNvSpPr>
            <a:spLocks noGrp="1"/>
          </p:cNvSpPr>
          <p:nvPr>
            <p:ph idx="1"/>
          </p:nvPr>
        </p:nvSpPr>
        <p:spPr/>
        <p:txBody>
          <a:bodyPr/>
          <a:lstStyle/>
          <a:p>
            <a:r>
              <a:t>Beantwortet: 59    Übersprungen: 15</a:t>
            </a:r>
          </a:p>
        </p:txBody>
      </p:sp>
      <p:pic>
        <p:nvPicPr>
          <p:cNvPr id="4" name="Picture 3" descr="table641613801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F18: Il faudrait pouvoir transformer les monuments.</a:t>
            </a:r>
          </a:p>
        </p:txBody>
      </p:sp>
      <p:sp>
        <p:nvSpPr>
          <p:cNvPr id="3" name="Content Placeholder 2"/>
          <p:cNvSpPr>
            <a:spLocks noGrp="1"/>
          </p:cNvSpPr>
          <p:nvPr>
            <p:ph idx="1"/>
          </p:nvPr>
        </p:nvSpPr>
        <p:spPr/>
        <p:txBody>
          <a:bodyPr/>
          <a:lstStyle/>
          <a:p>
            <a:r>
              <a:t>Beantwortet: 55    Übersprungen: 19</a:t>
            </a:r>
          </a:p>
        </p:txBody>
      </p:sp>
      <p:pic>
        <p:nvPicPr>
          <p:cNvPr id="4" name="Picture 3" descr="chart641613803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F18: Il faudrait pouvoir transformer les monuments.</a:t>
            </a:r>
          </a:p>
        </p:txBody>
      </p:sp>
      <p:sp>
        <p:nvSpPr>
          <p:cNvPr id="3" name="Content Placeholder 2"/>
          <p:cNvSpPr>
            <a:spLocks noGrp="1"/>
          </p:cNvSpPr>
          <p:nvPr>
            <p:ph idx="1"/>
          </p:nvPr>
        </p:nvSpPr>
        <p:spPr/>
        <p:txBody>
          <a:bodyPr/>
          <a:lstStyle/>
          <a:p>
            <a:r>
              <a:t>Beantwortet: 55    Übersprungen: 19</a:t>
            </a:r>
          </a:p>
        </p:txBody>
      </p:sp>
      <p:pic>
        <p:nvPicPr>
          <p:cNvPr id="4" name="Picture 3" descr="table641613803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F19: Avons-nous besoin de nouveaux monuments ?</a:t>
            </a:r>
          </a:p>
        </p:txBody>
      </p:sp>
      <p:sp>
        <p:nvSpPr>
          <p:cNvPr id="3" name="Content Placeholder 2"/>
          <p:cNvSpPr>
            <a:spLocks noGrp="1"/>
          </p:cNvSpPr>
          <p:nvPr>
            <p:ph idx="1"/>
          </p:nvPr>
        </p:nvSpPr>
        <p:spPr/>
        <p:txBody>
          <a:bodyPr/>
          <a:lstStyle/>
          <a:p>
            <a:r>
              <a:t>Beantwortet: 55    Übersprungen: 19</a:t>
            </a:r>
          </a:p>
        </p:txBody>
      </p:sp>
      <p:pic>
        <p:nvPicPr>
          <p:cNvPr id="4" name="Picture 3" descr="chart6416138040.png"/>
          <p:cNvPicPr>
            <a:picLocks noChangeAspect="1"/>
          </p:cNvPicPr>
          <p:nvPr/>
        </p:nvPicPr>
        <p:blipFill>
          <a:blip r:embed="rId2"/>
          <a:stretch>
            <a:fillRect/>
          </a:stretch>
        </p:blipFill>
        <p:spPr>
          <a:xfrm>
            <a:off x="3103860" y="1049658"/>
            <a:ext cx="2936279" cy="356901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F19: Avons-nous besoin de nouveaux monuments ?</a:t>
            </a:r>
          </a:p>
        </p:txBody>
      </p:sp>
      <p:sp>
        <p:nvSpPr>
          <p:cNvPr id="3" name="Content Placeholder 2"/>
          <p:cNvSpPr>
            <a:spLocks noGrp="1"/>
          </p:cNvSpPr>
          <p:nvPr>
            <p:ph idx="1"/>
          </p:nvPr>
        </p:nvSpPr>
        <p:spPr/>
        <p:txBody>
          <a:bodyPr/>
          <a:lstStyle/>
          <a:p>
            <a:r>
              <a:t>Beantwortet: 55    Übersprungen: 19</a:t>
            </a:r>
          </a:p>
        </p:txBody>
      </p:sp>
      <p:pic>
        <p:nvPicPr>
          <p:cNvPr id="4" name="Picture 3" descr="table6416138040.png"/>
          <p:cNvPicPr>
            <a:picLocks noChangeAspect="1"/>
          </p:cNvPicPr>
          <p:nvPr/>
        </p:nvPicPr>
        <p:blipFill>
          <a:blip r:embed="rId2"/>
          <a:stretch>
            <a:fillRect/>
          </a:stretch>
        </p:blipFill>
        <p:spPr>
          <a:xfrm>
            <a:off x="800100" y="1653064"/>
            <a:ext cx="7543800" cy="2362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F21: Qui devrait être impliqué dans le processus de prise de décisions relatives aux monuments ?  Pour chaque groupe, cochez le rôle qu'il devrait jouer à votre avis dans le processus de décision. Vous pouvez cocher plus d'une option.</a:t>
            </a:r>
          </a:p>
        </p:txBody>
      </p:sp>
      <p:sp>
        <p:nvSpPr>
          <p:cNvPr id="3" name="Content Placeholder 2"/>
          <p:cNvSpPr>
            <a:spLocks noGrp="1"/>
          </p:cNvSpPr>
          <p:nvPr>
            <p:ph idx="1"/>
          </p:nvPr>
        </p:nvSpPr>
        <p:spPr/>
        <p:txBody>
          <a:bodyPr/>
          <a:lstStyle/>
          <a:p>
            <a:r>
              <a:t>Beantwortet: 55    Übersprungen: 19</a:t>
            </a:r>
          </a:p>
        </p:txBody>
      </p:sp>
      <p:pic>
        <p:nvPicPr>
          <p:cNvPr id="4" name="Picture 3" descr="chart6416138330.png"/>
          <p:cNvPicPr>
            <a:picLocks noChangeAspect="1"/>
          </p:cNvPicPr>
          <p:nvPr/>
        </p:nvPicPr>
        <p:blipFill>
          <a:blip r:embed="rId2"/>
          <a:stretch>
            <a:fillRect/>
          </a:stretch>
        </p:blipFill>
        <p:spPr>
          <a:xfrm>
            <a:off x="3399437" y="1049658"/>
            <a:ext cx="2345125" cy="35690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F1: J'accepte que les données anonymes me concernant soient traitées dans le cadre de ce sondage et de son évaluation.</a:t>
            </a:r>
          </a:p>
        </p:txBody>
      </p:sp>
      <p:sp>
        <p:nvSpPr>
          <p:cNvPr id="3" name="Content Placeholder 2"/>
          <p:cNvSpPr>
            <a:spLocks noGrp="1"/>
          </p:cNvSpPr>
          <p:nvPr>
            <p:ph idx="1"/>
          </p:nvPr>
        </p:nvSpPr>
        <p:spPr/>
        <p:txBody>
          <a:bodyPr/>
          <a:lstStyle/>
          <a:p>
            <a:r>
              <a:t>Beantwortet: 74    Übersprungen: 0</a:t>
            </a:r>
          </a:p>
        </p:txBody>
      </p:sp>
      <p:pic>
        <p:nvPicPr>
          <p:cNvPr id="4" name="Picture 3" descr="table641613821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F21: Qui devrait être impliqué dans le processus de prise de décisions relatives aux monuments ?  Pour chaque groupe, cochez le rôle qu'il devrait jouer à votre avis dans le processus de décision. Vous pouvez cocher plus d'une option.</a:t>
            </a:r>
          </a:p>
        </p:txBody>
      </p:sp>
      <p:sp>
        <p:nvSpPr>
          <p:cNvPr id="3" name="Content Placeholder 2"/>
          <p:cNvSpPr>
            <a:spLocks noGrp="1"/>
          </p:cNvSpPr>
          <p:nvPr>
            <p:ph idx="1"/>
          </p:nvPr>
        </p:nvSpPr>
        <p:spPr/>
        <p:txBody>
          <a:bodyPr/>
          <a:lstStyle/>
          <a:p>
            <a:r>
              <a:t>Beantwortet: 55    Übersprungen: 19</a:t>
            </a:r>
          </a:p>
        </p:txBody>
      </p:sp>
      <p:pic>
        <p:nvPicPr>
          <p:cNvPr id="4" name="Picture 3" descr="table6416138330.png"/>
          <p:cNvPicPr>
            <a:picLocks noChangeAspect="1"/>
          </p:cNvPicPr>
          <p:nvPr/>
        </p:nvPicPr>
        <p:blipFill>
          <a:blip r:embed="rId2"/>
          <a:stretch>
            <a:fillRect/>
          </a:stretch>
        </p:blipFill>
        <p:spPr>
          <a:xfrm>
            <a:off x="1908691" y="1049658"/>
            <a:ext cx="5326617" cy="356901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F23: Certains monuments commémorent des personnes dont la pensée n’est plus acceptée par la société actuelle. Que doit-on en faire ?Je trouve que ces monuments devraient…</a:t>
            </a:r>
          </a:p>
        </p:txBody>
      </p:sp>
      <p:sp>
        <p:nvSpPr>
          <p:cNvPr id="3" name="Content Placeholder 2"/>
          <p:cNvSpPr>
            <a:spLocks noGrp="1"/>
          </p:cNvSpPr>
          <p:nvPr>
            <p:ph idx="1"/>
          </p:nvPr>
        </p:nvSpPr>
        <p:spPr/>
        <p:txBody>
          <a:bodyPr/>
          <a:lstStyle/>
          <a:p>
            <a:r>
              <a:t>Beantwortet: 55    Übersprungen: 19</a:t>
            </a:r>
          </a:p>
        </p:txBody>
      </p:sp>
      <p:pic>
        <p:nvPicPr>
          <p:cNvPr id="4" name="Picture 3" descr="chart6416138060.png"/>
          <p:cNvPicPr>
            <a:picLocks noChangeAspect="1"/>
          </p:cNvPicPr>
          <p:nvPr/>
        </p:nvPicPr>
        <p:blipFill>
          <a:blip r:embed="rId2"/>
          <a:stretch>
            <a:fillRect/>
          </a:stretch>
        </p:blipFill>
        <p:spPr>
          <a:xfrm>
            <a:off x="3627261" y="1049658"/>
            <a:ext cx="1889477" cy="356901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F23: Certains monuments commémorent des personnes dont la pensée n’est plus acceptée par la société actuelle. Que doit-on en faire ?Je trouve que ces monuments devraient…</a:t>
            </a:r>
          </a:p>
        </p:txBody>
      </p:sp>
      <p:sp>
        <p:nvSpPr>
          <p:cNvPr id="3" name="Content Placeholder 2"/>
          <p:cNvSpPr>
            <a:spLocks noGrp="1"/>
          </p:cNvSpPr>
          <p:nvPr>
            <p:ph idx="1"/>
          </p:nvPr>
        </p:nvSpPr>
        <p:spPr/>
        <p:txBody>
          <a:bodyPr/>
          <a:lstStyle/>
          <a:p>
            <a:r>
              <a:t>Beantwortet: 55    Übersprungen: 19</a:t>
            </a:r>
          </a:p>
        </p:txBody>
      </p:sp>
      <p:pic>
        <p:nvPicPr>
          <p:cNvPr id="4" name="Picture 3" descr="table6416138060.png"/>
          <p:cNvPicPr>
            <a:picLocks noChangeAspect="1"/>
          </p:cNvPicPr>
          <p:nvPr/>
        </p:nvPicPr>
        <p:blipFill>
          <a:blip r:embed="rId2"/>
          <a:stretch>
            <a:fillRect/>
          </a:stretch>
        </p:blipFill>
        <p:spPr>
          <a:xfrm>
            <a:off x="1259509" y="1049658"/>
            <a:ext cx="6624980" cy="356901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F24: Après l’effondrement de l’Union soviétique en 1989 comme dans le sillage du mouvement Black Lives Matter en 2020, des monuments ont été renversés dans le monde entier. En Suisse également, des monuments ont, par le passé, fait l’objet d’attaques à caractère politique. Je pense que ces actions sont justifiées.</a:t>
            </a:r>
          </a:p>
        </p:txBody>
      </p:sp>
      <p:sp>
        <p:nvSpPr>
          <p:cNvPr id="3" name="Content Placeholder 2"/>
          <p:cNvSpPr>
            <a:spLocks noGrp="1"/>
          </p:cNvSpPr>
          <p:nvPr>
            <p:ph idx="1"/>
          </p:nvPr>
        </p:nvSpPr>
        <p:spPr/>
        <p:txBody>
          <a:bodyPr/>
          <a:lstStyle/>
          <a:p>
            <a:r>
              <a:t>Beantwortet: 55    Übersprungen: 19</a:t>
            </a:r>
          </a:p>
        </p:txBody>
      </p:sp>
      <p:pic>
        <p:nvPicPr>
          <p:cNvPr id="4" name="Picture 3" descr="chart641613807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F24: Après l’effondrement de l’Union soviétique en 1989 comme dans le sillage du mouvement Black Lives Matter en 2020, des monuments ont été renversés dans le monde entier. En Suisse également, des monuments ont, par le passé, fait l’objet d’attaques à caractère politique. Je pense que ces actions sont justifiées.</a:t>
            </a:r>
          </a:p>
        </p:txBody>
      </p:sp>
      <p:sp>
        <p:nvSpPr>
          <p:cNvPr id="3" name="Content Placeholder 2"/>
          <p:cNvSpPr>
            <a:spLocks noGrp="1"/>
          </p:cNvSpPr>
          <p:nvPr>
            <p:ph idx="1"/>
          </p:nvPr>
        </p:nvSpPr>
        <p:spPr/>
        <p:txBody>
          <a:bodyPr/>
          <a:lstStyle/>
          <a:p>
            <a:r>
              <a:t>Beantwortet: 55    Übersprungen: 19</a:t>
            </a:r>
          </a:p>
        </p:txBody>
      </p:sp>
      <p:pic>
        <p:nvPicPr>
          <p:cNvPr id="4" name="Picture 3" descr="table641613807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F25: Je trouve que le débat médiatique sur les liens entre les personnes, les enchevêtrements coloniaux et les monuments va trop loin :</a:t>
            </a:r>
          </a:p>
        </p:txBody>
      </p:sp>
      <p:sp>
        <p:nvSpPr>
          <p:cNvPr id="3" name="Content Placeholder 2"/>
          <p:cNvSpPr>
            <a:spLocks noGrp="1"/>
          </p:cNvSpPr>
          <p:nvPr>
            <p:ph idx="1"/>
          </p:nvPr>
        </p:nvSpPr>
        <p:spPr/>
        <p:txBody>
          <a:bodyPr/>
          <a:lstStyle/>
          <a:p>
            <a:r>
              <a:t>Beantwortet: 55    Übersprungen: 19</a:t>
            </a:r>
          </a:p>
        </p:txBody>
      </p:sp>
      <p:pic>
        <p:nvPicPr>
          <p:cNvPr id="4" name="Picture 3" descr="chart6416138080.png"/>
          <p:cNvPicPr>
            <a:picLocks noChangeAspect="1"/>
          </p:cNvPicPr>
          <p:nvPr/>
        </p:nvPicPr>
        <p:blipFill>
          <a:blip r:embed="rId2"/>
          <a:stretch>
            <a:fillRect/>
          </a:stretch>
        </p:blipFill>
        <p:spPr>
          <a:xfrm>
            <a:off x="1707143" y="1049658"/>
            <a:ext cx="5729712" cy="356901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F25: Je trouve que le débat médiatique sur les liens entre les personnes, les enchevêtrements coloniaux et les monuments va trop loin :</a:t>
            </a:r>
          </a:p>
        </p:txBody>
      </p:sp>
      <p:sp>
        <p:nvSpPr>
          <p:cNvPr id="3" name="Content Placeholder 2"/>
          <p:cNvSpPr>
            <a:spLocks noGrp="1"/>
          </p:cNvSpPr>
          <p:nvPr>
            <p:ph idx="1"/>
          </p:nvPr>
        </p:nvSpPr>
        <p:spPr/>
        <p:txBody>
          <a:bodyPr/>
          <a:lstStyle/>
          <a:p>
            <a:r>
              <a:t>Beantwortet: 55    Übersprungen: 19</a:t>
            </a:r>
          </a:p>
        </p:txBody>
      </p:sp>
      <p:pic>
        <p:nvPicPr>
          <p:cNvPr id="4" name="Picture 3" descr="table6416138080.png"/>
          <p:cNvPicPr>
            <a:picLocks noChangeAspect="1"/>
          </p:cNvPicPr>
          <p:nvPr/>
        </p:nvPicPr>
        <p:blipFill>
          <a:blip r:embed="rId2"/>
          <a:stretch>
            <a:fillRect/>
          </a:stretch>
        </p:blipFill>
        <p:spPr>
          <a:xfrm>
            <a:off x="800100" y="1532414"/>
            <a:ext cx="7543800" cy="26035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F26: Avez-vous participé au jeu de monuments sur www.penser-un-monument.ch ?</a:t>
            </a:r>
          </a:p>
        </p:txBody>
      </p:sp>
      <p:sp>
        <p:nvSpPr>
          <p:cNvPr id="3" name="Content Placeholder 2"/>
          <p:cNvSpPr>
            <a:spLocks noGrp="1"/>
          </p:cNvSpPr>
          <p:nvPr>
            <p:ph idx="1"/>
          </p:nvPr>
        </p:nvSpPr>
        <p:spPr/>
        <p:txBody>
          <a:bodyPr/>
          <a:lstStyle/>
          <a:p>
            <a:r>
              <a:t>Beantwortet: 54    Übersprungen: 20</a:t>
            </a:r>
          </a:p>
        </p:txBody>
      </p:sp>
      <p:pic>
        <p:nvPicPr>
          <p:cNvPr id="4" name="Picture 3" descr="chart6416138090.png"/>
          <p:cNvPicPr>
            <a:picLocks noChangeAspect="1"/>
          </p:cNvPicPr>
          <p:nvPr/>
        </p:nvPicPr>
        <p:blipFill>
          <a:blip r:embed="rId2"/>
          <a:stretch>
            <a:fillRect/>
          </a:stretch>
        </p:blipFill>
        <p:spPr>
          <a:xfrm>
            <a:off x="800100" y="1119664"/>
            <a:ext cx="7543800" cy="3429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F26: Avez-vous participé au jeu de monuments sur www.penser-un-monument.ch ?</a:t>
            </a:r>
          </a:p>
        </p:txBody>
      </p:sp>
      <p:sp>
        <p:nvSpPr>
          <p:cNvPr id="3" name="Content Placeholder 2"/>
          <p:cNvSpPr>
            <a:spLocks noGrp="1"/>
          </p:cNvSpPr>
          <p:nvPr>
            <p:ph idx="1"/>
          </p:nvPr>
        </p:nvSpPr>
        <p:spPr/>
        <p:txBody>
          <a:bodyPr/>
          <a:lstStyle/>
          <a:p>
            <a:r>
              <a:t>Beantwortet: 54    Übersprungen: 20</a:t>
            </a:r>
          </a:p>
        </p:txBody>
      </p:sp>
      <p:pic>
        <p:nvPicPr>
          <p:cNvPr id="4" name="Picture 3" descr="table641613809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F27: Âge :</a:t>
            </a:r>
          </a:p>
        </p:txBody>
      </p:sp>
      <p:sp>
        <p:nvSpPr>
          <p:cNvPr id="3" name="Content Placeholder 2"/>
          <p:cNvSpPr>
            <a:spLocks noGrp="1"/>
          </p:cNvSpPr>
          <p:nvPr>
            <p:ph idx="1"/>
          </p:nvPr>
        </p:nvSpPr>
        <p:spPr/>
        <p:txBody>
          <a:bodyPr/>
          <a:lstStyle/>
          <a:p>
            <a:r>
              <a:t>Beantwortet: 54    Übersprungen: 20</a:t>
            </a:r>
          </a:p>
        </p:txBody>
      </p:sp>
      <p:pic>
        <p:nvPicPr>
          <p:cNvPr id="4" name="Picture 3" descr="chart6416138130.png"/>
          <p:cNvPicPr>
            <a:picLocks noChangeAspect="1"/>
          </p:cNvPicPr>
          <p:nvPr/>
        </p:nvPicPr>
        <p:blipFill>
          <a:blip r:embed="rId2"/>
          <a:stretch>
            <a:fillRect/>
          </a:stretch>
        </p:blipFill>
        <p:spPr>
          <a:xfrm>
            <a:off x="1707143" y="1049658"/>
            <a:ext cx="5729712" cy="35690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 Êtes-vous d’accord que vos données anonymes sont rendues accessibles à des tiers?</a:t>
            </a:r>
          </a:p>
        </p:txBody>
      </p:sp>
      <p:sp>
        <p:nvSpPr>
          <p:cNvPr id="3" name="Content Placeholder 2"/>
          <p:cNvSpPr>
            <a:spLocks noGrp="1"/>
          </p:cNvSpPr>
          <p:nvPr>
            <p:ph idx="1"/>
          </p:nvPr>
        </p:nvSpPr>
        <p:spPr/>
        <p:txBody>
          <a:bodyPr/>
          <a:lstStyle/>
          <a:p>
            <a:r>
              <a:t>Beantwortet: 74    Übersprungen: 0</a:t>
            </a:r>
          </a:p>
        </p:txBody>
      </p:sp>
      <p:pic>
        <p:nvPicPr>
          <p:cNvPr id="4" name="Picture 3" descr="chart6416138230.png"/>
          <p:cNvPicPr>
            <a:picLocks noChangeAspect="1"/>
          </p:cNvPicPr>
          <p:nvPr/>
        </p:nvPicPr>
        <p:blipFill>
          <a:blip r:embed="rId2"/>
          <a:stretch>
            <a:fillRect/>
          </a:stretch>
        </p:blipFill>
        <p:spPr>
          <a:xfrm>
            <a:off x="800100" y="1119664"/>
            <a:ext cx="7543800" cy="3429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F27: Âge :</a:t>
            </a:r>
          </a:p>
        </p:txBody>
      </p:sp>
      <p:sp>
        <p:nvSpPr>
          <p:cNvPr id="3" name="Content Placeholder 2"/>
          <p:cNvSpPr>
            <a:spLocks noGrp="1"/>
          </p:cNvSpPr>
          <p:nvPr>
            <p:ph idx="1"/>
          </p:nvPr>
        </p:nvSpPr>
        <p:spPr/>
        <p:txBody>
          <a:bodyPr/>
          <a:lstStyle/>
          <a:p>
            <a:r>
              <a:t>Beantwortet: 54    Übersprungen: 20</a:t>
            </a:r>
          </a:p>
        </p:txBody>
      </p:sp>
      <p:pic>
        <p:nvPicPr>
          <p:cNvPr id="4" name="Picture 3" descr="table6416138130.png"/>
          <p:cNvPicPr>
            <a:picLocks noChangeAspect="1"/>
          </p:cNvPicPr>
          <p:nvPr/>
        </p:nvPicPr>
        <p:blipFill>
          <a:blip r:embed="rId2"/>
          <a:stretch>
            <a:fillRect/>
          </a:stretch>
        </p:blipFill>
        <p:spPr>
          <a:xfrm>
            <a:off x="800100" y="1532414"/>
            <a:ext cx="7543800" cy="26035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F29: Environnement de résidence: j’habite …</a:t>
            </a:r>
          </a:p>
        </p:txBody>
      </p:sp>
      <p:sp>
        <p:nvSpPr>
          <p:cNvPr id="3" name="Content Placeholder 2"/>
          <p:cNvSpPr>
            <a:spLocks noGrp="1"/>
          </p:cNvSpPr>
          <p:nvPr>
            <p:ph idx="1"/>
          </p:nvPr>
        </p:nvSpPr>
        <p:spPr/>
        <p:txBody>
          <a:bodyPr/>
          <a:lstStyle/>
          <a:p>
            <a:r>
              <a:t>Beantwortet: 54    Übersprungen: 20</a:t>
            </a:r>
          </a:p>
        </p:txBody>
      </p:sp>
      <p:pic>
        <p:nvPicPr>
          <p:cNvPr id="4" name="Picture 3" descr="chart6416138300.png"/>
          <p:cNvPicPr>
            <a:picLocks noChangeAspect="1"/>
          </p:cNvPicPr>
          <p:nvPr/>
        </p:nvPicPr>
        <p:blipFill>
          <a:blip r:embed="rId2"/>
          <a:stretch>
            <a:fillRect/>
          </a:stretch>
        </p:blipFill>
        <p:spPr>
          <a:xfrm>
            <a:off x="1152655" y="1049658"/>
            <a:ext cx="6838689" cy="356901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F29: Environnement de résidence: j’habite …</a:t>
            </a:r>
          </a:p>
        </p:txBody>
      </p:sp>
      <p:sp>
        <p:nvSpPr>
          <p:cNvPr id="3" name="Content Placeholder 2"/>
          <p:cNvSpPr>
            <a:spLocks noGrp="1"/>
          </p:cNvSpPr>
          <p:nvPr>
            <p:ph idx="1"/>
          </p:nvPr>
        </p:nvSpPr>
        <p:spPr/>
        <p:txBody>
          <a:bodyPr/>
          <a:lstStyle/>
          <a:p>
            <a:r>
              <a:t>Beantwortet: 54    Übersprungen: 20</a:t>
            </a:r>
          </a:p>
        </p:txBody>
      </p:sp>
      <p:pic>
        <p:nvPicPr>
          <p:cNvPr id="4" name="Picture 3" descr="table6416138300.png"/>
          <p:cNvPicPr>
            <a:picLocks noChangeAspect="1"/>
          </p:cNvPicPr>
          <p:nvPr/>
        </p:nvPicPr>
        <p:blipFill>
          <a:blip r:embed="rId2"/>
          <a:stretch>
            <a:fillRect/>
          </a:stretch>
        </p:blipFill>
        <p:spPr>
          <a:xfrm>
            <a:off x="800100" y="1926114"/>
            <a:ext cx="7543800" cy="18161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F30: J'habite actuellement en Suisse.</a:t>
            </a:r>
          </a:p>
        </p:txBody>
      </p:sp>
      <p:sp>
        <p:nvSpPr>
          <p:cNvPr id="3" name="Content Placeholder 2"/>
          <p:cNvSpPr>
            <a:spLocks noGrp="1"/>
          </p:cNvSpPr>
          <p:nvPr>
            <p:ph idx="1"/>
          </p:nvPr>
        </p:nvSpPr>
        <p:spPr/>
        <p:txBody>
          <a:bodyPr/>
          <a:lstStyle/>
          <a:p>
            <a:r>
              <a:t>Beantwortet: 54    Übersprungen: 20</a:t>
            </a:r>
          </a:p>
        </p:txBody>
      </p:sp>
      <p:pic>
        <p:nvPicPr>
          <p:cNvPr id="4" name="Picture 3" descr="chart6416138180.png"/>
          <p:cNvPicPr>
            <a:picLocks noChangeAspect="1"/>
          </p:cNvPicPr>
          <p:nvPr/>
        </p:nvPicPr>
        <p:blipFill>
          <a:blip r:embed="rId2"/>
          <a:stretch>
            <a:fillRect/>
          </a:stretch>
        </p:blipFill>
        <p:spPr>
          <a:xfrm>
            <a:off x="800100" y="1119664"/>
            <a:ext cx="7543800" cy="3429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F30: J'habite actuellement en Suisse.</a:t>
            </a:r>
          </a:p>
        </p:txBody>
      </p:sp>
      <p:sp>
        <p:nvSpPr>
          <p:cNvPr id="3" name="Content Placeholder 2"/>
          <p:cNvSpPr>
            <a:spLocks noGrp="1"/>
          </p:cNvSpPr>
          <p:nvPr>
            <p:ph idx="1"/>
          </p:nvPr>
        </p:nvSpPr>
        <p:spPr/>
        <p:txBody>
          <a:bodyPr/>
          <a:lstStyle/>
          <a:p>
            <a:r>
              <a:t>Beantwortet: 54    Übersprungen: 20</a:t>
            </a:r>
          </a:p>
        </p:txBody>
      </p:sp>
      <p:pic>
        <p:nvPicPr>
          <p:cNvPr id="4" name="Picture 3" descr="table641613818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F31: Quel est votre canton de résidence actuel ?Veuillez sélectionner un canton dans la liste (ordre alphabétique).</a:t>
            </a:r>
          </a:p>
        </p:txBody>
      </p:sp>
      <p:sp>
        <p:nvSpPr>
          <p:cNvPr id="3" name="Content Placeholder 2"/>
          <p:cNvSpPr>
            <a:spLocks noGrp="1"/>
          </p:cNvSpPr>
          <p:nvPr>
            <p:ph idx="1"/>
          </p:nvPr>
        </p:nvSpPr>
        <p:spPr/>
        <p:txBody>
          <a:bodyPr/>
          <a:lstStyle/>
          <a:p>
            <a:r>
              <a:t>Beantwortet: 53    Übersprungen: 21</a:t>
            </a:r>
          </a:p>
        </p:txBody>
      </p:sp>
      <p:pic>
        <p:nvPicPr>
          <p:cNvPr id="4" name="Picture 3" descr="chart6416138170.png"/>
          <p:cNvPicPr>
            <a:picLocks noChangeAspect="1"/>
          </p:cNvPicPr>
          <p:nvPr/>
        </p:nvPicPr>
        <p:blipFill>
          <a:blip r:embed="rId2"/>
          <a:stretch>
            <a:fillRect/>
          </a:stretch>
        </p:blipFill>
        <p:spPr>
          <a:xfrm>
            <a:off x="3798279" y="1049658"/>
            <a:ext cx="1547440" cy="356901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F31: Quel est votre canton de résidence actuel ?Veuillez sélectionner un canton dans la liste (ordre alphabétique).</a:t>
            </a:r>
          </a:p>
        </p:txBody>
      </p:sp>
      <p:sp>
        <p:nvSpPr>
          <p:cNvPr id="3" name="Content Placeholder 2"/>
          <p:cNvSpPr>
            <a:spLocks noGrp="1"/>
          </p:cNvSpPr>
          <p:nvPr>
            <p:ph idx="1"/>
          </p:nvPr>
        </p:nvSpPr>
        <p:spPr/>
        <p:txBody>
          <a:bodyPr/>
          <a:lstStyle/>
          <a:p>
            <a:r>
              <a:t>Beantwortet: 53    Übersprungen: 21</a:t>
            </a:r>
          </a:p>
        </p:txBody>
      </p:sp>
      <p:pic>
        <p:nvPicPr>
          <p:cNvPr id="4" name="Picture 3" descr="table6416138170.png"/>
          <p:cNvPicPr>
            <a:picLocks noChangeAspect="1"/>
          </p:cNvPicPr>
          <p:nvPr/>
        </p:nvPicPr>
        <p:blipFill>
          <a:blip r:embed="rId2"/>
          <a:stretch>
            <a:fillRect/>
          </a:stretch>
        </p:blipFill>
        <p:spPr>
          <a:xfrm>
            <a:off x="3333685" y="1049658"/>
            <a:ext cx="2476628" cy="356901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F32: Quel est votre pays de résidence actuel ?Veuillez sélectionner un pays dans la liste. Les pays voisins de la Suisse figurent en tête, les autres par ordre alphabétique.</a:t>
            </a:r>
          </a:p>
        </p:txBody>
      </p:sp>
      <p:sp>
        <p:nvSpPr>
          <p:cNvPr id="3" name="Content Placeholder 2"/>
          <p:cNvSpPr>
            <a:spLocks noGrp="1"/>
          </p:cNvSpPr>
          <p:nvPr>
            <p:ph idx="1"/>
          </p:nvPr>
        </p:nvSpPr>
        <p:spPr/>
        <p:txBody>
          <a:bodyPr/>
          <a:lstStyle/>
          <a:p>
            <a:r>
              <a:t>Beantwortet: 1    Übersprungen: 73</a:t>
            </a:r>
          </a:p>
        </p:txBody>
      </p:sp>
      <p:pic>
        <p:nvPicPr>
          <p:cNvPr id="4" name="Picture 3" descr="chart6416138150.png"/>
          <p:cNvPicPr>
            <a:picLocks noChangeAspect="1"/>
          </p:cNvPicPr>
          <p:nvPr/>
        </p:nvPicPr>
        <p:blipFill>
          <a:blip r:embed="rId2"/>
          <a:stretch>
            <a:fillRect/>
          </a:stretch>
        </p:blipFill>
        <p:spPr>
          <a:xfrm>
            <a:off x="4500233" y="1049658"/>
            <a:ext cx="143533" cy="356901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F32: Quel est votre pays de résidence actuel ?Veuillez sélectionner un pays dans la liste. Les pays voisins de la Suisse figurent en tête, les autres par ordre alphabétique.</a:t>
            </a:r>
          </a:p>
        </p:txBody>
      </p:sp>
      <p:sp>
        <p:nvSpPr>
          <p:cNvPr id="3" name="Content Placeholder 2"/>
          <p:cNvSpPr>
            <a:spLocks noGrp="1"/>
          </p:cNvSpPr>
          <p:nvPr>
            <p:ph idx="1"/>
          </p:nvPr>
        </p:nvSpPr>
        <p:spPr/>
        <p:txBody>
          <a:bodyPr/>
          <a:lstStyle/>
          <a:p>
            <a:r>
              <a:t>Beantwortet: 1    Übersprungen: 73</a:t>
            </a:r>
          </a:p>
        </p:txBody>
      </p:sp>
      <p:pic>
        <p:nvPicPr>
          <p:cNvPr id="4" name="Picture 3" descr="table6416138150.png"/>
          <p:cNvPicPr>
            <a:picLocks noChangeAspect="1"/>
          </p:cNvPicPr>
          <p:nvPr/>
        </p:nvPicPr>
        <p:blipFill>
          <a:blip r:embed="rId2"/>
          <a:stretch>
            <a:fillRect/>
          </a:stretch>
        </p:blipFill>
        <p:spPr>
          <a:xfrm>
            <a:off x="4456330" y="1049658"/>
            <a:ext cx="231339" cy="356901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F33: Avez-vous déjà habité en Suisse ?</a:t>
            </a:r>
          </a:p>
        </p:txBody>
      </p:sp>
      <p:sp>
        <p:nvSpPr>
          <p:cNvPr id="3" name="Content Placeholder 2"/>
          <p:cNvSpPr>
            <a:spLocks noGrp="1"/>
          </p:cNvSpPr>
          <p:nvPr>
            <p:ph idx="1"/>
          </p:nvPr>
        </p:nvSpPr>
        <p:spPr/>
        <p:txBody>
          <a:bodyPr/>
          <a:lstStyle/>
          <a:p>
            <a:r>
              <a:t>Beantwortet: 1    Übersprungen: 73</a:t>
            </a:r>
          </a:p>
        </p:txBody>
      </p:sp>
      <p:pic>
        <p:nvPicPr>
          <p:cNvPr id="4" name="Picture 3" descr="chart6416138190.png"/>
          <p:cNvPicPr>
            <a:picLocks noChangeAspect="1"/>
          </p:cNvPicPr>
          <p:nvPr/>
        </p:nvPicPr>
        <p:blipFill>
          <a:blip r:embed="rId2"/>
          <a:stretch>
            <a:fillRect/>
          </a:stretch>
        </p:blipFill>
        <p:spPr>
          <a:xfrm>
            <a:off x="800100" y="1119664"/>
            <a:ext cx="7543800"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F2: Êtes-vous d’accord que vos données anonymes sont rendues accessibles à des tiers?</a:t>
            </a:r>
          </a:p>
        </p:txBody>
      </p:sp>
      <p:sp>
        <p:nvSpPr>
          <p:cNvPr id="3" name="Content Placeholder 2"/>
          <p:cNvSpPr>
            <a:spLocks noGrp="1"/>
          </p:cNvSpPr>
          <p:nvPr>
            <p:ph idx="1"/>
          </p:nvPr>
        </p:nvSpPr>
        <p:spPr/>
        <p:txBody>
          <a:bodyPr/>
          <a:lstStyle/>
          <a:p>
            <a:r>
              <a:t>Beantwortet: 74    Übersprungen: 0</a:t>
            </a:r>
          </a:p>
        </p:txBody>
      </p:sp>
      <p:pic>
        <p:nvPicPr>
          <p:cNvPr id="4" name="Picture 3" descr="table641613823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F33: Avez-vous déjà habité en Suisse ?</a:t>
            </a:r>
          </a:p>
        </p:txBody>
      </p:sp>
      <p:sp>
        <p:nvSpPr>
          <p:cNvPr id="3" name="Content Placeholder 2"/>
          <p:cNvSpPr>
            <a:spLocks noGrp="1"/>
          </p:cNvSpPr>
          <p:nvPr>
            <p:ph idx="1"/>
          </p:nvPr>
        </p:nvSpPr>
        <p:spPr/>
        <p:txBody>
          <a:bodyPr/>
          <a:lstStyle/>
          <a:p>
            <a:r>
              <a:t>Beantwortet: 1    Übersprungen: 73</a:t>
            </a:r>
          </a:p>
        </p:txBody>
      </p:sp>
      <p:pic>
        <p:nvPicPr>
          <p:cNvPr id="4" name="Picture 3" descr="table641613819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F34: Quel est votre degré de formation le plus élevé ?</a:t>
            </a:r>
          </a:p>
        </p:txBody>
      </p:sp>
      <p:sp>
        <p:nvSpPr>
          <p:cNvPr id="3" name="Content Placeholder 2"/>
          <p:cNvSpPr>
            <a:spLocks noGrp="1"/>
          </p:cNvSpPr>
          <p:nvPr>
            <p:ph idx="1"/>
          </p:nvPr>
        </p:nvSpPr>
        <p:spPr/>
        <p:txBody>
          <a:bodyPr/>
          <a:lstStyle/>
          <a:p>
            <a:r>
              <a:t>Beantwortet: 54    Übersprungen: 20</a:t>
            </a:r>
          </a:p>
        </p:txBody>
      </p:sp>
      <p:pic>
        <p:nvPicPr>
          <p:cNvPr id="4" name="Picture 3" descr="chart6416138140.png"/>
          <p:cNvPicPr>
            <a:picLocks noChangeAspect="1"/>
          </p:cNvPicPr>
          <p:nvPr/>
        </p:nvPicPr>
        <p:blipFill>
          <a:blip r:embed="rId2"/>
          <a:stretch>
            <a:fillRect/>
          </a:stretch>
        </p:blipFill>
        <p:spPr>
          <a:xfrm>
            <a:off x="2106891" y="1049658"/>
            <a:ext cx="4930217" cy="356901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F34: Quel est votre degré de formation le plus élevé ?</a:t>
            </a:r>
          </a:p>
        </p:txBody>
      </p:sp>
      <p:sp>
        <p:nvSpPr>
          <p:cNvPr id="3" name="Content Placeholder 2"/>
          <p:cNvSpPr>
            <a:spLocks noGrp="1"/>
          </p:cNvSpPr>
          <p:nvPr>
            <p:ph idx="1"/>
          </p:nvPr>
        </p:nvSpPr>
        <p:spPr/>
        <p:txBody>
          <a:bodyPr/>
          <a:lstStyle/>
          <a:p>
            <a:r>
              <a:t>Beantwortet: 54    Übersprungen: 20</a:t>
            </a:r>
          </a:p>
        </p:txBody>
      </p:sp>
      <p:pic>
        <p:nvPicPr>
          <p:cNvPr id="4" name="Picture 3" descr="table6416138140.png"/>
          <p:cNvPicPr>
            <a:picLocks noChangeAspect="1"/>
          </p:cNvPicPr>
          <p:nvPr/>
        </p:nvPicPr>
        <p:blipFill>
          <a:blip r:embed="rId2"/>
          <a:stretch>
            <a:fillRect/>
          </a:stretch>
        </p:blipFill>
        <p:spPr>
          <a:xfrm>
            <a:off x="800100" y="1132364"/>
            <a:ext cx="7543800" cy="3403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 J’ai un monument favori.</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89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F3: J’ai un monument favori.</a:t>
            </a:r>
          </a:p>
        </p:txBody>
      </p:sp>
      <p:sp>
        <p:nvSpPr>
          <p:cNvPr id="3" name="Content Placeholder 2"/>
          <p:cNvSpPr>
            <a:spLocks noGrp="1"/>
          </p:cNvSpPr>
          <p:nvPr>
            <p:ph idx="1"/>
          </p:nvPr>
        </p:nvSpPr>
        <p:spPr/>
        <p:txBody>
          <a:bodyPr/>
          <a:lstStyle/>
          <a:p>
            <a:r>
              <a:t>Beantwortet: 60    Übersprungen: 14</a:t>
            </a:r>
          </a:p>
        </p:txBody>
      </p:sp>
      <p:pic>
        <p:nvPicPr>
          <p:cNvPr id="4" name="Picture 3" descr="table6416137890.png"/>
          <p:cNvPicPr>
            <a:picLocks noChangeAspect="1"/>
          </p:cNvPicPr>
          <p:nvPr/>
        </p:nvPicPr>
        <p:blipFill>
          <a:blip r:embed="rId2"/>
          <a:stretch>
            <a:fillRect/>
          </a:stretch>
        </p:blipFill>
        <p:spPr>
          <a:xfrm>
            <a:off x="800100" y="1729264"/>
            <a:ext cx="7543800" cy="2209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F5: Je croise des monuments dans ma vie quotidienne.</a:t>
            </a:r>
          </a:p>
        </p:txBody>
      </p:sp>
      <p:sp>
        <p:nvSpPr>
          <p:cNvPr id="3" name="Content Placeholder 2"/>
          <p:cNvSpPr>
            <a:spLocks noGrp="1"/>
          </p:cNvSpPr>
          <p:nvPr>
            <p:ph idx="1"/>
          </p:nvPr>
        </p:nvSpPr>
        <p:spPr/>
        <p:txBody>
          <a:bodyPr/>
          <a:lstStyle/>
          <a:p>
            <a:r>
              <a:t>Beantwortet: 60    Übersprungen: 14</a:t>
            </a:r>
          </a:p>
        </p:txBody>
      </p:sp>
      <p:pic>
        <p:nvPicPr>
          <p:cNvPr id="4" name="Picture 3" descr="chart6416137900.png"/>
          <p:cNvPicPr>
            <a:picLocks noChangeAspect="1"/>
          </p:cNvPicPr>
          <p:nvPr/>
        </p:nvPicPr>
        <p:blipFill>
          <a:blip r:embed="rId2"/>
          <a:stretch>
            <a:fillRect/>
          </a:stretch>
        </p:blipFill>
        <p:spPr>
          <a:xfrm>
            <a:off x="1854059" y="1049658"/>
            <a:ext cx="5435881" cy="3569013"/>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0</TotalTime>
  <Words>1405</Words>
  <Application>Microsoft Macintosh PowerPoint</Application>
  <PresentationFormat>Bildschirmpräsentation (16:9)</PresentationFormat>
  <Paragraphs>127</Paragraphs>
  <Slides>62</Slides>
  <Notes>0</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62</vt:i4>
      </vt:variant>
    </vt:vector>
  </HeadingPairs>
  <TitlesOfParts>
    <vt:vector size="68" baseType="lpstr">
      <vt:lpstr>Arial</vt:lpstr>
      <vt:lpstr>Calibri</vt:lpstr>
      <vt:lpstr>Helvetica Neue</vt:lpstr>
      <vt:lpstr>SM-template-20140529</vt:lpstr>
      <vt:lpstr>Data slides</vt:lpstr>
      <vt:lpstr>Response Summary</vt:lpstr>
      <vt:lpstr>PowerPoint-Präsentation</vt:lpstr>
      <vt:lpstr>74</vt:lpstr>
      <vt:lpstr>F1: J'accepte que les données anonymes me concernant soient traitées dans le cadre de ce sondage et de son évaluation.</vt:lpstr>
      <vt:lpstr>F1: J'accepte que les données anonymes me concernant soient traitées dans le cadre de ce sondage et de son évaluation.</vt:lpstr>
      <vt:lpstr>F2: Êtes-vous d’accord que vos données anonymes sont rendues accessibles à des tiers?</vt:lpstr>
      <vt:lpstr>F2: Êtes-vous d’accord que vos données anonymes sont rendues accessibles à des tiers?</vt:lpstr>
      <vt:lpstr>F3: J’ai un monument favori.</vt:lpstr>
      <vt:lpstr>F3: J’ai un monument favori.</vt:lpstr>
      <vt:lpstr>F5: Je croise des monuments dans ma vie quotidienne.</vt:lpstr>
      <vt:lpstr>F5: Je croise des monuments dans ma vie quotidienne.</vt:lpstr>
      <vt:lpstr>F6: Je sais ce que symbolisent les monuments que je croise au quotidien.</vt:lpstr>
      <vt:lpstr>F6: Je sais ce que symbolisent les monuments que je croise au quotidien.</vt:lpstr>
      <vt:lpstr>F7: Je connais des monuments grâce aux médias.</vt:lpstr>
      <vt:lpstr>F7: Je connais des monuments grâce aux médias.</vt:lpstr>
      <vt:lpstr>F8: Les monuments ont une fonction importante dans notre société actuelle.</vt:lpstr>
      <vt:lpstr>F8: Les monuments ont une fonction importante dans notre société actuelle.</vt:lpstr>
      <vt:lpstr>F9: Je peux nommer spontanément le nombre suivant de monuments en Suisse :</vt:lpstr>
      <vt:lpstr>F9: Je peux nommer spontanément le nombre suivant de monuments en Suisse :</vt:lpstr>
      <vt:lpstr>F10: Aujourd’hui, les monuments n’ont aucune signification pour la plupart des gens.</vt:lpstr>
      <vt:lpstr>F10: Aujourd’hui, les monuments n’ont aucune signification pour la plupart des gens.</vt:lpstr>
      <vt:lpstr>F11: On devrait réévaluer les monuments au bout d’un certain temps.</vt:lpstr>
      <vt:lpstr>F11: On devrait réévaluer les monuments au bout d’un certain temps.</vt:lpstr>
      <vt:lpstr>F12: Les monuments me servent de lieu de rendez-vous.</vt:lpstr>
      <vt:lpstr>F12: Les monuments me servent de lieu de rendez-vous.</vt:lpstr>
      <vt:lpstr>F13: Je trouve que les monuments devraient …</vt:lpstr>
      <vt:lpstr>F13: Je trouve que les monuments devraient …</vt:lpstr>
      <vt:lpstr>F14: J’ai déjà visité des monuments lors de mes voyages.</vt:lpstr>
      <vt:lpstr>F14: J’ai déjà visité des monuments lors de mes voyages.</vt:lpstr>
      <vt:lpstr>F15: Lors de mes voyages, j’ai photographié et partagé des photos de monuments (par message de téléphone, par e-mail, sur les réseaux sociaux, etc.).</vt:lpstr>
      <vt:lpstr>F15: Lors de mes voyages, j’ai photographié et partagé des photos de monuments (par message de téléphone, par e-mail, sur les réseaux sociaux, etc.).</vt:lpstr>
      <vt:lpstr>F16: Il arrive que des monuments me dérangent.</vt:lpstr>
      <vt:lpstr>F16: Il arrive que des monuments me dérangent.</vt:lpstr>
      <vt:lpstr>F17: Il arrive que des monuments me réjouissent.</vt:lpstr>
      <vt:lpstr>F17: Il arrive que des monuments me réjouissent.</vt:lpstr>
      <vt:lpstr>F18: Il faudrait pouvoir transformer les monuments.</vt:lpstr>
      <vt:lpstr>F18: Il faudrait pouvoir transformer les monuments.</vt:lpstr>
      <vt:lpstr>F19: Avons-nous besoin de nouveaux monuments ?</vt:lpstr>
      <vt:lpstr>F19: Avons-nous besoin de nouveaux monuments ?</vt:lpstr>
      <vt:lpstr>F21: Qui devrait être impliqué dans le processus de prise de décisions relatives aux monuments ?  Pour chaque groupe, cochez le rôle qu'il devrait jouer à votre avis dans le processus de décision. Vous pouvez cocher plus d'une option.</vt:lpstr>
      <vt:lpstr>F21: Qui devrait être impliqué dans le processus de prise de décisions relatives aux monuments ?  Pour chaque groupe, cochez le rôle qu'il devrait jouer à votre avis dans le processus de décision. Vous pouvez cocher plus d'une option.</vt:lpstr>
      <vt:lpstr>F23: Certains monuments commémorent des personnes dont la pensée n’est plus acceptée par la société actuelle. Que doit-on en faire ?Je trouve que ces monuments devraient…</vt:lpstr>
      <vt:lpstr>F23: Certains monuments commémorent des personnes dont la pensée n’est plus acceptée par la société actuelle. Que doit-on en faire ?Je trouve que ces monuments devraient…</vt:lpstr>
      <vt:lpstr>F24: Après l’effondrement de l’Union soviétique en 1989 comme dans le sillage du mouvement Black Lives Matter en 2020, des monuments ont été renversés dans le monde entier. En Suisse également, des monuments ont, par le passé, fait l’objet d’attaques à caractère politique. Je pense que ces actions sont justifiées.</vt:lpstr>
      <vt:lpstr>F24: Après l’effondrement de l’Union soviétique en 1989 comme dans le sillage du mouvement Black Lives Matter en 2020, des monuments ont été renversés dans le monde entier. En Suisse également, des monuments ont, par le passé, fait l’objet d’attaques à caractère politique. Je pense que ces actions sont justifiées.</vt:lpstr>
      <vt:lpstr>F25: Je trouve que le débat médiatique sur les liens entre les personnes, les enchevêtrements coloniaux et les monuments va trop loin :</vt:lpstr>
      <vt:lpstr>F25: Je trouve que le débat médiatique sur les liens entre les personnes, les enchevêtrements coloniaux et les monuments va trop loin :</vt:lpstr>
      <vt:lpstr>F26: Avez-vous participé au jeu de monuments sur www.penser-un-monument.ch ?</vt:lpstr>
      <vt:lpstr>F26: Avez-vous participé au jeu de monuments sur www.penser-un-monument.ch ?</vt:lpstr>
      <vt:lpstr>F27: Âge :</vt:lpstr>
      <vt:lpstr>F27: Âge :</vt:lpstr>
      <vt:lpstr>F29: Environnement de résidence: j’habite …</vt:lpstr>
      <vt:lpstr>F29: Environnement de résidence: j’habite …</vt:lpstr>
      <vt:lpstr>F30: J'habite actuellement en Suisse.</vt:lpstr>
      <vt:lpstr>F30: J'habite actuellement en Suisse.</vt:lpstr>
      <vt:lpstr>F31: Quel est votre canton de résidence actuel ?Veuillez sélectionner un canton dans la liste (ordre alphabétique).</vt:lpstr>
      <vt:lpstr>F31: Quel est votre canton de résidence actuel ?Veuillez sélectionner un canton dans la liste (ordre alphabétique).</vt:lpstr>
      <vt:lpstr>F32: Quel est votre pays de résidence actuel ?Veuillez sélectionner un pays dans la liste. Les pays voisins de la Suisse figurent en tête, les autres par ordre alphabétique.</vt:lpstr>
      <vt:lpstr>F32: Quel est votre pays de résidence actuel ?Veuillez sélectionner un pays dans la liste. Les pays voisins de la Suisse figurent en tête, les autres par ordre alphabétique.</vt:lpstr>
      <vt:lpstr>F33: Avez-vous déjà habité en Suisse ?</vt:lpstr>
      <vt:lpstr>F33: Avez-vous déjà habité en Suisse ?</vt:lpstr>
      <vt:lpstr>F34: Quel est votre degré de formation le plus élevé ?</vt:lpstr>
      <vt:lpstr>F34: Quel est votre degré de formation le plus élevé ?</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Christina Graf</cp:lastModifiedBy>
  <cp:revision>46</cp:revision>
  <dcterms:created xsi:type="dcterms:W3CDTF">2014-01-30T23:18:11Z</dcterms:created>
  <dcterms:modified xsi:type="dcterms:W3CDTF">2021-11-14T13:59:57Z</dcterms:modified>
</cp:coreProperties>
</file>